
<file path=[Content_Types].xml><?xml version="1.0" encoding="utf-8"?>
<Types xmlns="http://schemas.openxmlformats.org/package/2006/content-types">
  <Default Extension="gif" ContentType="image/gi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71" r:id="rId5"/>
    <p:sldId id="259" r:id="rId6"/>
    <p:sldId id="260" r:id="rId7"/>
    <p:sldId id="266" r:id="rId8"/>
    <p:sldId id="272" r:id="rId9"/>
    <p:sldId id="269" r:id="rId10"/>
    <p:sldId id="270" r:id="rId11"/>
    <p:sldId id="267" r:id="rId12"/>
    <p:sldId id="268" r:id="rId13"/>
    <p:sldId id="265"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73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gif>
</file>

<file path=ppt/media/image11.jpeg>
</file>

<file path=ppt/media/image12.GIF>
</file>

<file path=ppt/media/image2.png>
</file>

<file path=ppt/media/image3.png>
</file>

<file path=ppt/media/image4.png>
</file>

<file path=ppt/media/image5.png>
</file>

<file path=ppt/media/image6.jpg>
</file>

<file path=ppt/media/image7.jpg>
</file>

<file path=ppt/media/image8.jpg>
</file>

<file path=ppt/media/image9.jp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2/5/2019</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2/5/2019</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creativecommons.org/licenses/by/3.0/" TargetMode="Externa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hyperlink" Target="http://toc-arts.org/blog/2011/09/19/le-crowdfunding-pour-les-artistes" TargetMode="External"/><Relationship Id="rId5" Type="http://schemas.openxmlformats.org/officeDocument/2006/relationships/image" Target="../media/image11.jpe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creativecommons.org/licenses/by/3.0/" TargetMode="Externa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hyperlink" Target="http://mojoey.blogspot.com/2007/06/value-of-handshake.html" TargetMode="External"/><Relationship Id="rId5" Type="http://schemas.openxmlformats.org/officeDocument/2006/relationships/image" Target="../media/image12.GIF"/><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8" Type="http://schemas.openxmlformats.org/officeDocument/2006/relationships/hyperlink" Target="https://www.cpagrowthtrends.com/a-seat-at-the-table-claiming-your-role-in-firm-growth/" TargetMode="External"/><Relationship Id="rId3" Type="http://schemas.openxmlformats.org/officeDocument/2006/relationships/slideLayout" Target="../slideLayouts/slideLayout2.xml"/><Relationship Id="rId7" Type="http://schemas.openxmlformats.org/officeDocument/2006/relationships/hyperlink" Target="https://www.cpagrowthtrends.com/marketing-helps-employee-retention/" TargetMode="External"/><Relationship Id="rId12" Type="http://schemas.openxmlformats.org/officeDocument/2006/relationships/image" Target="../media/image4.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hyperlink" Target="https://www.cpagrowthtrends.com/marketing-and-business-development/" TargetMode="External"/><Relationship Id="rId11" Type="http://schemas.openxmlformats.org/officeDocument/2006/relationships/hyperlink" Target="https://www.cpagrowthtrends.com/include-branding-onboarding-process/" TargetMode="External"/><Relationship Id="rId5" Type="http://schemas.openxmlformats.org/officeDocument/2006/relationships/hyperlink" Target="https://www.cpagrowthtrends.com/opportunity-amid-disruption/" TargetMode="External"/><Relationship Id="rId10" Type="http://schemas.openxmlformats.org/officeDocument/2006/relationships/hyperlink" Target="https://www.cpagrowthtrends.com/use-technology-as-a-key-point-of-differentiation/" TargetMode="External"/><Relationship Id="rId4" Type="http://schemas.openxmlformats.org/officeDocument/2006/relationships/hyperlink" Target="https://www.accountingmarketing.org/aboutaam/about-aam" TargetMode="External"/><Relationship Id="rId9" Type="http://schemas.openxmlformats.org/officeDocument/2006/relationships/hyperlink" Target="https://www.cpagrowthtrends.com/three-trends-marketing-strategy/"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hyperlink" Target="https://creativecommons.org/licenses/by-nd/3.0/" TargetMode="External"/><Relationship Id="rId5" Type="http://schemas.openxmlformats.org/officeDocument/2006/relationships/hyperlink" Target="http://regardingnannies.com/tag/nannypalooza/" TargetMode="External"/><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creativecommons.org/licenses/by-nc/3.0/" TargetMode="Externa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hyperlink" Target="https://in5d.com/ai-technology-and-brain-mapping/" TargetMode="External"/><Relationship Id="rId5" Type="http://schemas.openxmlformats.org/officeDocument/2006/relationships/image" Target="../media/image7.jp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creativecommons.org/licenses/by-nc-sa/3.0/" TargetMode="Externa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www.escuela21.org/10-acciones-inspiradas-en-la-educacion-prohibida/" TargetMode="External"/><Relationship Id="rId5" Type="http://schemas.openxmlformats.org/officeDocument/2006/relationships/image" Target="../media/image8.jp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hyperlink" Target="https://creativecommons.org/licenses/by-nc-sa/3.0/" TargetMode="Externa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hyperlink" Target="https://www.peoplematters.in/article/campus-recruitment/how-digital-is-changing-employee-onboarding-15553" TargetMode="External"/><Relationship Id="rId5" Type="http://schemas.openxmlformats.org/officeDocument/2006/relationships/image" Target="../media/image9.jp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hyperlink" Target="https://creativecommons.org/licenses/by-sa/3.0/" TargetMode="External"/><Relationship Id="rId5" Type="http://schemas.openxmlformats.org/officeDocument/2006/relationships/hyperlink" Target="https://en.wikipedia.org/wiki/American_Institute_of_Certified_Public_Accountants" TargetMode="External"/><Relationship Id="rId4" Type="http://schemas.openxmlformats.org/officeDocument/2006/relationships/image" Target="../media/image10.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96B0C-2E0C-4798-BEC5-51EB2D9E7074}"/>
              </a:ext>
            </a:extLst>
          </p:cNvPr>
          <p:cNvSpPr>
            <a:spLocks noGrp="1"/>
          </p:cNvSpPr>
          <p:nvPr>
            <p:ph type="ctrTitle"/>
          </p:nvPr>
        </p:nvSpPr>
        <p:spPr/>
        <p:txBody>
          <a:bodyPr>
            <a:normAutofit fontScale="90000"/>
          </a:bodyPr>
          <a:lstStyle/>
          <a:p>
            <a:r>
              <a:rPr lang="en-US" dirty="0">
                <a:latin typeface="Bodoni MT" panose="02070603080606020203" pitchFamily="18" charset="0"/>
              </a:rPr>
              <a:t>A Content Analysis of the Association for Accounting Marketing Blog</a:t>
            </a:r>
          </a:p>
        </p:txBody>
      </p:sp>
      <p:sp>
        <p:nvSpPr>
          <p:cNvPr id="3" name="Subtitle 2">
            <a:extLst>
              <a:ext uri="{FF2B5EF4-FFF2-40B4-BE49-F238E27FC236}">
                <a16:creationId xmlns:a16="http://schemas.microsoft.com/office/drawing/2014/main" id="{A25D5030-3917-4BB3-8D14-4AD1E6AEA1F3}"/>
              </a:ext>
            </a:extLst>
          </p:cNvPr>
          <p:cNvSpPr>
            <a:spLocks noGrp="1"/>
          </p:cNvSpPr>
          <p:nvPr>
            <p:ph type="subTitle" idx="1"/>
          </p:nvPr>
        </p:nvSpPr>
        <p:spPr>
          <a:xfrm>
            <a:off x="3962399" y="4670474"/>
            <a:ext cx="7197726" cy="1120725"/>
          </a:xfrm>
        </p:spPr>
        <p:txBody>
          <a:bodyPr>
            <a:normAutofit/>
          </a:bodyPr>
          <a:lstStyle/>
          <a:p>
            <a:r>
              <a:rPr lang="en-US" sz="2300" cap="none" dirty="0" err="1">
                <a:latin typeface="Bookman Old Style" panose="02050604050505020204" pitchFamily="18" charset="0"/>
              </a:rPr>
              <a:t>Raveena</a:t>
            </a:r>
            <a:r>
              <a:rPr lang="en-US" sz="2300" cap="none" dirty="0">
                <a:latin typeface="Bookman Old Style" panose="02050604050505020204" pitchFamily="18" charset="0"/>
              </a:rPr>
              <a:t> Bhakta</a:t>
            </a:r>
          </a:p>
          <a:p>
            <a:r>
              <a:rPr lang="en-US" sz="2300" cap="none" dirty="0">
                <a:latin typeface="Bookman Old Style" panose="02050604050505020204" pitchFamily="18" charset="0"/>
              </a:rPr>
              <a:t>Southwestern Oklahoma State University</a:t>
            </a:r>
          </a:p>
        </p:txBody>
      </p:sp>
      <p:pic>
        <p:nvPicPr>
          <p:cNvPr id="4" name="Audio 3">
            <a:hlinkClick r:id="" action="ppaction://media"/>
            <a:extLst>
              <a:ext uri="{FF2B5EF4-FFF2-40B4-BE49-F238E27FC236}">
                <a16:creationId xmlns:a16="http://schemas.microsoft.com/office/drawing/2014/main" id="{FDF9771B-F3F0-46A3-AAD4-F4721A8B37C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15905646"/>
      </p:ext>
    </p:extLst>
  </p:cSld>
  <p:clrMapOvr>
    <a:masterClrMapping/>
  </p:clrMapOvr>
  <mc:AlternateContent xmlns:mc="http://schemas.openxmlformats.org/markup-compatibility/2006" xmlns:p14="http://schemas.microsoft.com/office/powerpoint/2010/main">
    <mc:Choice Requires="p14">
      <p:transition spd="slow" p14:dur="2000" advTm="17634"/>
    </mc:Choice>
    <mc:Fallback xmlns="">
      <p:transition spd="slow" advTm="176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C83B2-99F3-4D54-848F-C19C6CF0202A}"/>
              </a:ext>
            </a:extLst>
          </p:cNvPr>
          <p:cNvSpPr>
            <a:spLocks noGrp="1"/>
          </p:cNvSpPr>
          <p:nvPr>
            <p:ph type="title"/>
          </p:nvPr>
        </p:nvSpPr>
        <p:spPr/>
        <p:txBody>
          <a:bodyPr/>
          <a:lstStyle/>
          <a:p>
            <a:r>
              <a:rPr lang="en-US" dirty="0">
                <a:latin typeface="Bodoni MT" panose="02070603080606020203" pitchFamily="18" charset="0"/>
              </a:rPr>
              <a:t>Business Development</a:t>
            </a:r>
          </a:p>
        </p:txBody>
      </p:sp>
      <p:sp>
        <p:nvSpPr>
          <p:cNvPr id="3" name="Content Placeholder 2">
            <a:extLst>
              <a:ext uri="{FF2B5EF4-FFF2-40B4-BE49-F238E27FC236}">
                <a16:creationId xmlns:a16="http://schemas.microsoft.com/office/drawing/2014/main" id="{1A101F0E-3C08-4444-8530-010A3366BC99}"/>
              </a:ext>
            </a:extLst>
          </p:cNvPr>
          <p:cNvSpPr>
            <a:spLocks noGrp="1"/>
          </p:cNvSpPr>
          <p:nvPr>
            <p:ph idx="1"/>
          </p:nvPr>
        </p:nvSpPr>
        <p:spPr/>
        <p:txBody>
          <a:bodyPr/>
          <a:lstStyle/>
          <a:p>
            <a:r>
              <a:rPr lang="en-US" dirty="0"/>
              <a:t>There is overlap between marketing and business development. </a:t>
            </a:r>
          </a:p>
          <a:p>
            <a:r>
              <a:rPr lang="en-US" dirty="0"/>
              <a:t>Both roles use different methods to reach the same end goal.</a:t>
            </a:r>
          </a:p>
          <a:p>
            <a:r>
              <a:rPr lang="en-US" dirty="0"/>
              <a:t>Business development – makes partnerships and builds relationships</a:t>
            </a:r>
          </a:p>
          <a:p>
            <a:r>
              <a:rPr lang="en-US" dirty="0"/>
              <a:t>Marketing – states a message, then sends it to the target audience</a:t>
            </a:r>
          </a:p>
          <a:p>
            <a:r>
              <a:rPr lang="en-US" dirty="0"/>
              <a:t>Challenges:</a:t>
            </a:r>
          </a:p>
          <a:p>
            <a:pPr lvl="1"/>
            <a:r>
              <a:rPr lang="en-US" dirty="0"/>
              <a:t>Determining return on investment (ROI)</a:t>
            </a:r>
          </a:p>
          <a:p>
            <a:pPr lvl="1"/>
            <a:r>
              <a:rPr lang="en-US" dirty="0"/>
              <a:t>Having enough funding</a:t>
            </a:r>
          </a:p>
          <a:p>
            <a:pPr lvl="1"/>
            <a:r>
              <a:rPr lang="en-US" dirty="0"/>
              <a:t>Keeping up with new technologies</a:t>
            </a:r>
          </a:p>
          <a:p>
            <a:endParaRPr lang="en-US" dirty="0"/>
          </a:p>
        </p:txBody>
      </p:sp>
      <p:pic>
        <p:nvPicPr>
          <p:cNvPr id="5" name="Audio 4">
            <a:hlinkClick r:id="" action="ppaction://media"/>
            <a:extLst>
              <a:ext uri="{FF2B5EF4-FFF2-40B4-BE49-F238E27FC236}">
                <a16:creationId xmlns:a16="http://schemas.microsoft.com/office/drawing/2014/main" id="{3B31F36C-1AF4-42B3-9D38-44CA8D0157B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pic>
        <p:nvPicPr>
          <p:cNvPr id="10" name="Picture 9">
            <a:extLst>
              <a:ext uri="{FF2B5EF4-FFF2-40B4-BE49-F238E27FC236}">
                <a16:creationId xmlns:a16="http://schemas.microsoft.com/office/drawing/2014/main" id="{E17F2423-8EA0-4D76-BC5B-A50A795A03BD}"/>
              </a:ext>
              <a:ext uri="{C183D7F6-B498-43B3-948B-1728B52AA6E4}">
                <adec:decorative xmlns:adec="http://schemas.microsoft.com/office/drawing/2017/decorative" val="1"/>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6970615" y="3966633"/>
            <a:ext cx="2476500" cy="1943100"/>
          </a:xfrm>
          <a:prstGeom prst="rect">
            <a:avLst/>
          </a:prstGeom>
        </p:spPr>
      </p:pic>
      <p:sp>
        <p:nvSpPr>
          <p:cNvPr id="11" name="TextBox 10">
            <a:extLst>
              <a:ext uri="{FF2B5EF4-FFF2-40B4-BE49-F238E27FC236}">
                <a16:creationId xmlns:a16="http://schemas.microsoft.com/office/drawing/2014/main" id="{B52BF13E-4293-45E5-925C-31E426BDD6E4}"/>
              </a:ext>
            </a:extLst>
          </p:cNvPr>
          <p:cNvSpPr txBox="1"/>
          <p:nvPr/>
        </p:nvSpPr>
        <p:spPr>
          <a:xfrm>
            <a:off x="6970615" y="6063734"/>
            <a:ext cx="2476500" cy="369332"/>
          </a:xfrm>
          <a:prstGeom prst="rect">
            <a:avLst/>
          </a:prstGeom>
          <a:noFill/>
        </p:spPr>
        <p:txBody>
          <a:bodyPr wrap="square" rtlCol="0">
            <a:spAutoFit/>
          </a:bodyPr>
          <a:lstStyle/>
          <a:p>
            <a:r>
              <a:rPr lang="en-US" sz="900" dirty="0">
                <a:hlinkClick r:id="rId6" tooltip="http://toc-arts.org/blog/2011/09/19/le-crowdfunding-pour-les-artistes"/>
              </a:rPr>
              <a:t>This Photo</a:t>
            </a:r>
            <a:r>
              <a:rPr lang="en-US" sz="900" dirty="0"/>
              <a:t> by Unknown Author is licensed under </a:t>
            </a:r>
            <a:r>
              <a:rPr lang="en-US" sz="900" dirty="0">
                <a:hlinkClick r:id="rId7" tooltip="https://creativecommons.org/licenses/by/3.0/"/>
              </a:rPr>
              <a:t>CC BY</a:t>
            </a:r>
            <a:endParaRPr lang="en-US" sz="900" dirty="0"/>
          </a:p>
        </p:txBody>
      </p:sp>
    </p:spTree>
    <p:extLst>
      <p:ext uri="{BB962C8B-B14F-4D97-AF65-F5344CB8AC3E}">
        <p14:creationId xmlns:p14="http://schemas.microsoft.com/office/powerpoint/2010/main" val="4206889088"/>
      </p:ext>
    </p:extLst>
  </p:cSld>
  <p:clrMapOvr>
    <a:masterClrMapping/>
  </p:clrMapOvr>
  <mc:AlternateContent xmlns:mc="http://schemas.openxmlformats.org/markup-compatibility/2006">
    <mc:Choice xmlns:p14="http://schemas.microsoft.com/office/powerpoint/2010/main" Requires="p14">
      <p:transition spd="slow" p14:dur="2000" advTm="55087"/>
    </mc:Choice>
    <mc:Fallback>
      <p:transition spd="slow" advTm="550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42B6D-A544-4B35-883D-A20DBCEF7C38}"/>
              </a:ext>
            </a:extLst>
          </p:cNvPr>
          <p:cNvSpPr>
            <a:spLocks noGrp="1"/>
          </p:cNvSpPr>
          <p:nvPr>
            <p:ph type="title"/>
          </p:nvPr>
        </p:nvSpPr>
        <p:spPr/>
        <p:txBody>
          <a:bodyPr/>
          <a:lstStyle/>
          <a:p>
            <a:r>
              <a:rPr lang="en-US" dirty="0">
                <a:latin typeface="Bodoni MT" panose="02070603080606020203" pitchFamily="18" charset="0"/>
              </a:rPr>
              <a:t>Accounting Firm Growth</a:t>
            </a:r>
          </a:p>
        </p:txBody>
      </p:sp>
      <p:sp>
        <p:nvSpPr>
          <p:cNvPr id="3" name="Content Placeholder 2">
            <a:extLst>
              <a:ext uri="{FF2B5EF4-FFF2-40B4-BE49-F238E27FC236}">
                <a16:creationId xmlns:a16="http://schemas.microsoft.com/office/drawing/2014/main" id="{1509BB95-950F-4CE9-A278-D192D66A150E}"/>
              </a:ext>
            </a:extLst>
          </p:cNvPr>
          <p:cNvSpPr>
            <a:spLocks noGrp="1"/>
          </p:cNvSpPr>
          <p:nvPr>
            <p:ph idx="1"/>
          </p:nvPr>
        </p:nvSpPr>
        <p:spPr>
          <a:xfrm>
            <a:off x="798343" y="2007512"/>
            <a:ext cx="10131425" cy="3649133"/>
          </a:xfrm>
        </p:spPr>
        <p:txBody>
          <a:bodyPr/>
          <a:lstStyle/>
          <a:p>
            <a:r>
              <a:rPr lang="en-US" dirty="0"/>
              <a:t>The role of practice management in accounting firm growth is crucial to the firm’s future. Growth professionals now have a leadership role in this area. </a:t>
            </a:r>
          </a:p>
          <a:p>
            <a:r>
              <a:rPr lang="en-US" dirty="0"/>
              <a:t>Environmental Scanning Council that gathers to discuss how growth professionals, marketers, and business developers have a role as change makers for the firm.</a:t>
            </a:r>
          </a:p>
          <a:p>
            <a:r>
              <a:rPr lang="en-US" dirty="0"/>
              <a:t>They assist with:</a:t>
            </a:r>
          </a:p>
          <a:p>
            <a:pPr lvl="1"/>
            <a:r>
              <a:rPr lang="en-US" dirty="0"/>
              <a:t>Creating relationships</a:t>
            </a:r>
          </a:p>
          <a:p>
            <a:pPr lvl="1"/>
            <a:r>
              <a:rPr lang="en-US" dirty="0"/>
              <a:t>Sponsorships and mentors</a:t>
            </a:r>
          </a:p>
          <a:p>
            <a:pPr lvl="1"/>
            <a:r>
              <a:rPr lang="en-US" dirty="0"/>
              <a:t>Developing skills</a:t>
            </a:r>
          </a:p>
          <a:p>
            <a:pPr lvl="1"/>
            <a:r>
              <a:rPr lang="en-US" dirty="0"/>
              <a:t>Finding resources </a:t>
            </a:r>
          </a:p>
        </p:txBody>
      </p:sp>
      <p:pic>
        <p:nvPicPr>
          <p:cNvPr id="6" name="Audio 5">
            <a:hlinkClick r:id="" action="ppaction://media"/>
            <a:extLst>
              <a:ext uri="{FF2B5EF4-FFF2-40B4-BE49-F238E27FC236}">
                <a16:creationId xmlns:a16="http://schemas.microsoft.com/office/drawing/2014/main" id="{DBDC6D9B-AAD4-4F77-B10F-5DDB3989BF5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pic>
        <p:nvPicPr>
          <p:cNvPr id="7" name="Picture 6">
            <a:extLst>
              <a:ext uri="{FF2B5EF4-FFF2-40B4-BE49-F238E27FC236}">
                <a16:creationId xmlns:a16="http://schemas.microsoft.com/office/drawing/2014/main" id="{99BAE3C8-1564-4C46-8FD8-78957D969B9F}"/>
              </a:ext>
              <a:ext uri="{C183D7F6-B498-43B3-948B-1728B52AA6E4}">
                <adec:decorative xmlns:adec="http://schemas.microsoft.com/office/drawing/2017/decorative" val="1"/>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5972394" y="3787791"/>
            <a:ext cx="2426018" cy="2169707"/>
          </a:xfrm>
          <a:prstGeom prst="rect">
            <a:avLst/>
          </a:prstGeom>
        </p:spPr>
      </p:pic>
      <p:sp>
        <p:nvSpPr>
          <p:cNvPr id="9" name="Rectangle 8">
            <a:extLst>
              <a:ext uri="{FF2B5EF4-FFF2-40B4-BE49-F238E27FC236}">
                <a16:creationId xmlns:a16="http://schemas.microsoft.com/office/drawing/2014/main" id="{9FDFAEF1-1DE9-4F3E-A061-F2CAD961DF7D}"/>
              </a:ext>
            </a:extLst>
          </p:cNvPr>
          <p:cNvSpPr/>
          <p:nvPr/>
        </p:nvSpPr>
        <p:spPr>
          <a:xfrm>
            <a:off x="5566116" y="5957498"/>
            <a:ext cx="4596571" cy="261610"/>
          </a:xfrm>
          <a:prstGeom prst="rect">
            <a:avLst/>
          </a:prstGeom>
        </p:spPr>
        <p:txBody>
          <a:bodyPr wrap="square">
            <a:spAutoFit/>
          </a:bodyPr>
          <a:lstStyle/>
          <a:p>
            <a:r>
              <a:rPr lang="en-US" sz="1100" dirty="0">
                <a:hlinkClick r:id="rId6" tooltip="http://mojoey.blogspot.com/2007/06/value-of-handshake.html"/>
              </a:rPr>
              <a:t>This Photo</a:t>
            </a:r>
            <a:r>
              <a:rPr lang="en-US" sz="1100" dirty="0"/>
              <a:t> by Unknown </a:t>
            </a:r>
            <a:r>
              <a:rPr lang="en-US" sz="1050" dirty="0"/>
              <a:t>Author</a:t>
            </a:r>
            <a:r>
              <a:rPr lang="en-US" sz="1100" dirty="0"/>
              <a:t> is licensed under </a:t>
            </a:r>
            <a:r>
              <a:rPr lang="en-US" sz="1100" dirty="0">
                <a:hlinkClick r:id="rId7" tooltip="https://creativecommons.org/licenses/by/3.0/"/>
              </a:rPr>
              <a:t>CC BY</a:t>
            </a:r>
            <a:endParaRPr lang="en-US" sz="1100" dirty="0"/>
          </a:p>
        </p:txBody>
      </p:sp>
    </p:spTree>
    <p:extLst>
      <p:ext uri="{BB962C8B-B14F-4D97-AF65-F5344CB8AC3E}">
        <p14:creationId xmlns:p14="http://schemas.microsoft.com/office/powerpoint/2010/main" val="3956790909"/>
      </p:ext>
    </p:extLst>
  </p:cSld>
  <p:clrMapOvr>
    <a:masterClrMapping/>
  </p:clrMapOvr>
  <mc:AlternateContent xmlns:mc="http://schemas.openxmlformats.org/markup-compatibility/2006">
    <mc:Choice xmlns:p14="http://schemas.microsoft.com/office/powerpoint/2010/main" Requires="p14">
      <p:transition spd="slow" p14:dur="2000" advTm="38780"/>
    </mc:Choice>
    <mc:Fallback>
      <p:transition spd="slow" advTm="387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D4A74-D35A-4236-80BE-BDB8A2A20A3E}"/>
              </a:ext>
            </a:extLst>
          </p:cNvPr>
          <p:cNvSpPr>
            <a:spLocks noGrp="1"/>
          </p:cNvSpPr>
          <p:nvPr>
            <p:ph type="title"/>
          </p:nvPr>
        </p:nvSpPr>
        <p:spPr/>
        <p:txBody>
          <a:bodyPr/>
          <a:lstStyle/>
          <a:p>
            <a:r>
              <a:rPr lang="en-US" dirty="0">
                <a:latin typeface="Bodoni MT" panose="02070603080606020203" pitchFamily="18" charset="0"/>
              </a:rPr>
              <a:t>Conclusion </a:t>
            </a:r>
          </a:p>
        </p:txBody>
      </p:sp>
      <p:sp>
        <p:nvSpPr>
          <p:cNvPr id="3" name="Content Placeholder 2">
            <a:extLst>
              <a:ext uri="{FF2B5EF4-FFF2-40B4-BE49-F238E27FC236}">
                <a16:creationId xmlns:a16="http://schemas.microsoft.com/office/drawing/2014/main" id="{57974A20-9349-423F-83A4-16EE7673B33E}"/>
              </a:ext>
            </a:extLst>
          </p:cNvPr>
          <p:cNvSpPr>
            <a:spLocks noGrp="1"/>
          </p:cNvSpPr>
          <p:nvPr>
            <p:ph idx="1"/>
          </p:nvPr>
        </p:nvSpPr>
        <p:spPr>
          <a:xfrm>
            <a:off x="1091076" y="2134122"/>
            <a:ext cx="10338924" cy="3649133"/>
          </a:xfrm>
        </p:spPr>
        <p:txBody>
          <a:bodyPr/>
          <a:lstStyle/>
          <a:p>
            <a:r>
              <a:rPr lang="en-US" sz="2000" dirty="0"/>
              <a:t>The Association for Accounting Marketing strives to grow people and accounting practices.</a:t>
            </a:r>
          </a:p>
          <a:p>
            <a:r>
              <a:rPr lang="en-US" sz="2000" dirty="0"/>
              <a:t>The blog also serves to market AAM and the events and conferences they host.</a:t>
            </a:r>
          </a:p>
          <a:p>
            <a:r>
              <a:rPr lang="en-US" sz="2000" dirty="0"/>
              <a:t>The blog posts from AAM provide useful information for those who own or work with accounting firms. Articles are written by a variety of authors that are professionals of the accounting marketing field. AAM also makes podcasts and webinars available on their website. </a:t>
            </a:r>
          </a:p>
          <a:p>
            <a:r>
              <a:rPr lang="en-US" sz="2000" dirty="0"/>
              <a:t>This research would help accounting professionals and marketers gain knowledge of how to grow and develop their organization. </a:t>
            </a:r>
          </a:p>
          <a:p>
            <a:endParaRPr lang="en-US" dirty="0"/>
          </a:p>
          <a:p>
            <a:endParaRPr lang="en-US" dirty="0"/>
          </a:p>
        </p:txBody>
      </p:sp>
      <p:pic>
        <p:nvPicPr>
          <p:cNvPr id="4" name="Audio 3">
            <a:hlinkClick r:id="" action="ppaction://media"/>
            <a:extLst>
              <a:ext uri="{FF2B5EF4-FFF2-40B4-BE49-F238E27FC236}">
                <a16:creationId xmlns:a16="http://schemas.microsoft.com/office/drawing/2014/main" id="{FE2D71A0-10C8-4779-8A63-34A0A61D0FB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68432681"/>
      </p:ext>
    </p:extLst>
  </p:cSld>
  <p:clrMapOvr>
    <a:masterClrMapping/>
  </p:clrMapOvr>
  <mc:AlternateContent xmlns:mc="http://schemas.openxmlformats.org/markup-compatibility/2006">
    <mc:Choice xmlns:p14="http://schemas.microsoft.com/office/powerpoint/2010/main" Requires="p14">
      <p:transition spd="slow" p14:dur="2000" advTm="55578"/>
    </mc:Choice>
    <mc:Fallback>
      <p:transition spd="slow" advTm="555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49154-F67A-4B12-AE06-F4DED77BC273}"/>
              </a:ext>
            </a:extLst>
          </p:cNvPr>
          <p:cNvSpPr>
            <a:spLocks noGrp="1"/>
          </p:cNvSpPr>
          <p:nvPr>
            <p:ph type="title"/>
          </p:nvPr>
        </p:nvSpPr>
        <p:spPr/>
        <p:txBody>
          <a:bodyPr/>
          <a:lstStyle/>
          <a:p>
            <a:r>
              <a:rPr lang="en-US" dirty="0">
                <a:latin typeface="Bodoni MT" panose="02070603080606020203" pitchFamily="18" charset="0"/>
              </a:rPr>
              <a:t>References </a:t>
            </a:r>
          </a:p>
        </p:txBody>
      </p:sp>
      <p:sp>
        <p:nvSpPr>
          <p:cNvPr id="3" name="Content Placeholder 2">
            <a:extLst>
              <a:ext uri="{FF2B5EF4-FFF2-40B4-BE49-F238E27FC236}">
                <a16:creationId xmlns:a16="http://schemas.microsoft.com/office/drawing/2014/main" id="{8087B6DF-C1CB-4D46-936D-E505F71965D2}"/>
              </a:ext>
            </a:extLst>
          </p:cNvPr>
          <p:cNvSpPr>
            <a:spLocks noGrp="1"/>
          </p:cNvSpPr>
          <p:nvPr>
            <p:ph idx="1"/>
          </p:nvPr>
        </p:nvSpPr>
        <p:spPr>
          <a:xfrm>
            <a:off x="784275" y="2540912"/>
            <a:ext cx="10131425" cy="3649133"/>
          </a:xfrm>
        </p:spPr>
        <p:txBody>
          <a:bodyPr>
            <a:normAutofit fontScale="70000" lnSpcReduction="20000"/>
          </a:bodyPr>
          <a:lstStyle/>
          <a:p>
            <a:r>
              <a:rPr lang="en-US" dirty="0"/>
              <a:t>Association for Accounting Marketing. (n.d.). About AAM. Retrieved from </a:t>
            </a:r>
            <a:r>
              <a:rPr lang="en-US" dirty="0">
                <a:hlinkClick r:id="rId4"/>
              </a:rPr>
              <a:t>https://www.accountingmarketing.org/aboutaam/about-aam</a:t>
            </a:r>
            <a:endParaRPr lang="en-US" dirty="0"/>
          </a:p>
          <a:p>
            <a:r>
              <a:rPr lang="en-US" dirty="0" err="1"/>
              <a:t>Camara</a:t>
            </a:r>
            <a:r>
              <a:rPr lang="en-US" dirty="0"/>
              <a:t>, C. (2019, January 9). State of the profession and disrupters for the future. Retrieved from </a:t>
            </a:r>
            <a:r>
              <a:rPr lang="en-US" dirty="0">
                <a:hlinkClick r:id="rId5"/>
              </a:rPr>
              <a:t>https://www.cpagrowthtrends.com/opportunity-amid-disruption/</a:t>
            </a:r>
            <a:endParaRPr lang="en-US" dirty="0"/>
          </a:p>
          <a:p>
            <a:r>
              <a:rPr lang="en-US" dirty="0"/>
              <a:t>Dine, S. (2018, December 5). When your role is marketing and business development. Retrieved from </a:t>
            </a:r>
            <a:r>
              <a:rPr lang="en-US" dirty="0">
                <a:hlinkClick r:id="rId6"/>
              </a:rPr>
              <a:t>https://www.cpagrowthtrends.com/marketing-and-business-development/</a:t>
            </a:r>
            <a:endParaRPr lang="en-US" dirty="0"/>
          </a:p>
          <a:p>
            <a:r>
              <a:rPr lang="en-US" dirty="0"/>
              <a:t>Holt, L. (2018, July 31). How marketing helps with employee retention. Retrieved from </a:t>
            </a:r>
            <a:r>
              <a:rPr lang="en-US" dirty="0">
                <a:hlinkClick r:id="rId7"/>
              </a:rPr>
              <a:t>https://www.cpagrowthtrends.com/marketing-helps-employee-retention/</a:t>
            </a:r>
            <a:endParaRPr lang="en-US" dirty="0"/>
          </a:p>
          <a:p>
            <a:r>
              <a:rPr lang="en-US" dirty="0"/>
              <a:t>Lewis, K. (2018, September 12). A seat at the table: Claiming your role in firm growth. Retrieved from </a:t>
            </a:r>
            <a:r>
              <a:rPr lang="en-US" dirty="0">
                <a:hlinkClick r:id="rId8"/>
              </a:rPr>
              <a:t>https://www.cpagrowthtrends.com/a-seat-at-the-table-claiming-your-role-in-firm-growth/</a:t>
            </a:r>
            <a:endParaRPr lang="en-US" dirty="0"/>
          </a:p>
          <a:p>
            <a:r>
              <a:rPr lang="en-US" dirty="0" err="1"/>
              <a:t>Peekna</a:t>
            </a:r>
            <a:r>
              <a:rPr lang="en-US" dirty="0"/>
              <a:t>, K. (2019, January 3). Three trends that will change your marketing strategy. Retrieved from </a:t>
            </a:r>
            <a:r>
              <a:rPr lang="en-US" dirty="0">
                <a:hlinkClick r:id="rId9"/>
              </a:rPr>
              <a:t>https://www.cpagrowthtrends.com/three-trends-marketing-strategy/</a:t>
            </a:r>
            <a:endParaRPr lang="en-US" dirty="0"/>
          </a:p>
          <a:p>
            <a:r>
              <a:rPr lang="en-US" dirty="0" err="1"/>
              <a:t>Monesson</a:t>
            </a:r>
            <a:r>
              <a:rPr lang="en-US" dirty="0"/>
              <a:t>, E. (2017, August 16). Use technology as a key point of differentiation. Retrieved from </a:t>
            </a:r>
            <a:r>
              <a:rPr lang="en-US" dirty="0">
                <a:hlinkClick r:id="rId10"/>
              </a:rPr>
              <a:t>https://www.cpagrowthtrends.com/use-technology-as-a-key-point-of-differentiation/</a:t>
            </a:r>
            <a:endParaRPr lang="en-US" dirty="0"/>
          </a:p>
          <a:p>
            <a:r>
              <a:rPr lang="en-US" dirty="0" err="1"/>
              <a:t>Ruszczyk</a:t>
            </a:r>
            <a:r>
              <a:rPr lang="en-US" dirty="0"/>
              <a:t>, B. (2018, August 8). Include branding in your onboarding Process. Retrieved from </a:t>
            </a:r>
            <a:r>
              <a:rPr lang="en-US" dirty="0">
                <a:hlinkClick r:id="rId11"/>
              </a:rPr>
              <a:t>https://www.cpagrowthtrends.com/include-branding-onboarding-process/</a:t>
            </a:r>
            <a:endParaRPr lang="en-US" dirty="0"/>
          </a:p>
          <a:p>
            <a:endParaRPr lang="en-US" dirty="0"/>
          </a:p>
          <a:p>
            <a:endParaRPr lang="en-US" dirty="0"/>
          </a:p>
          <a:p>
            <a:endParaRPr lang="en-US" dirty="0"/>
          </a:p>
          <a:p>
            <a:endParaRPr lang="en-US" dirty="0"/>
          </a:p>
        </p:txBody>
      </p:sp>
      <p:pic>
        <p:nvPicPr>
          <p:cNvPr id="4" name="Audio 3">
            <a:hlinkClick r:id="" action="ppaction://media"/>
            <a:extLst>
              <a:ext uri="{FF2B5EF4-FFF2-40B4-BE49-F238E27FC236}">
                <a16:creationId xmlns:a16="http://schemas.microsoft.com/office/drawing/2014/main" id="{6EBC542F-C879-48D4-B1BC-4BFF8C889EF2}"/>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7452794"/>
      </p:ext>
    </p:extLst>
  </p:cSld>
  <p:clrMapOvr>
    <a:masterClrMapping/>
  </p:clrMapOvr>
  <mc:AlternateContent xmlns:mc="http://schemas.openxmlformats.org/markup-compatibility/2006">
    <mc:Choice xmlns:p14="http://schemas.microsoft.com/office/powerpoint/2010/main" Requires="p14">
      <p:transition spd="slow" p14:dur="2000" advTm="9459"/>
    </mc:Choice>
    <mc:Fallback>
      <p:transition spd="slow" advTm="9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5CEBC-8A72-4E28-9796-B9B639CFE68B}"/>
              </a:ext>
            </a:extLst>
          </p:cNvPr>
          <p:cNvSpPr>
            <a:spLocks noGrp="1"/>
          </p:cNvSpPr>
          <p:nvPr>
            <p:ph type="title"/>
          </p:nvPr>
        </p:nvSpPr>
        <p:spPr/>
        <p:txBody>
          <a:bodyPr/>
          <a:lstStyle/>
          <a:p>
            <a:r>
              <a:rPr lang="en-US" dirty="0">
                <a:latin typeface="Bodoni MT" panose="02070603080606020203" pitchFamily="18" charset="0"/>
              </a:rPr>
              <a:t>Introduction</a:t>
            </a:r>
          </a:p>
        </p:txBody>
      </p:sp>
      <p:sp>
        <p:nvSpPr>
          <p:cNvPr id="3" name="Content Placeholder 2">
            <a:extLst>
              <a:ext uri="{FF2B5EF4-FFF2-40B4-BE49-F238E27FC236}">
                <a16:creationId xmlns:a16="http://schemas.microsoft.com/office/drawing/2014/main" id="{770E3906-3572-421A-A70D-A9AA2B1470FF}"/>
              </a:ext>
            </a:extLst>
          </p:cNvPr>
          <p:cNvSpPr>
            <a:spLocks noGrp="1"/>
          </p:cNvSpPr>
          <p:nvPr>
            <p:ph idx="1"/>
          </p:nvPr>
        </p:nvSpPr>
        <p:spPr>
          <a:xfrm>
            <a:off x="833340" y="2301762"/>
            <a:ext cx="10131425" cy="3649133"/>
          </a:xfrm>
        </p:spPr>
        <p:txBody>
          <a:bodyPr/>
          <a:lstStyle/>
          <a:p>
            <a:endParaRPr lang="en-US" sz="2000" dirty="0"/>
          </a:p>
          <a:p>
            <a:r>
              <a:rPr lang="en-US" sz="2000" dirty="0"/>
              <a:t>A national trade association and a one-of-a-kind network of marketing, business development and growth strategists</a:t>
            </a:r>
          </a:p>
          <a:p>
            <a:r>
              <a:rPr lang="en-US" sz="2000" dirty="0"/>
              <a:t>Started in 1989 </a:t>
            </a:r>
          </a:p>
          <a:p>
            <a:r>
              <a:rPr lang="en-US" sz="2000" dirty="0"/>
              <a:t>Mission Statement:</a:t>
            </a:r>
          </a:p>
          <a:p>
            <a:pPr marL="0" indent="0">
              <a:buNone/>
            </a:pPr>
            <a:r>
              <a:rPr lang="en-US" sz="2000" dirty="0"/>
              <a:t>	The mission of AAM is to promote excellence and elevate the professional stature of marketing, business development and other practice growth professionals at all career levels directly impacting members' professional development and careers through education, networking and thought leadership to grow both people and accounting practices.</a:t>
            </a:r>
          </a:p>
          <a:p>
            <a:endParaRPr lang="en-US" dirty="0"/>
          </a:p>
          <a:p>
            <a:endParaRPr lang="en-US" dirty="0"/>
          </a:p>
          <a:p>
            <a:endParaRPr lang="en-US" dirty="0"/>
          </a:p>
        </p:txBody>
      </p:sp>
      <p:pic>
        <p:nvPicPr>
          <p:cNvPr id="4" name="Picture 3" descr="Logo for the Association for Accounting Marketing - growing people and practices. ">
            <a:extLst>
              <a:ext uri="{FF2B5EF4-FFF2-40B4-BE49-F238E27FC236}">
                <a16:creationId xmlns:a16="http://schemas.microsoft.com/office/drawing/2014/main" id="{991F72E2-A83F-45DF-906E-00965475D676}"/>
              </a:ext>
            </a:extLst>
          </p:cNvPr>
          <p:cNvPicPr>
            <a:picLocks noChangeAspect="1"/>
          </p:cNvPicPr>
          <p:nvPr/>
        </p:nvPicPr>
        <p:blipFill>
          <a:blip r:embed="rId4"/>
          <a:stretch>
            <a:fillRect/>
          </a:stretch>
        </p:blipFill>
        <p:spPr>
          <a:xfrm>
            <a:off x="6931026" y="609600"/>
            <a:ext cx="3886200" cy="1238250"/>
          </a:xfrm>
          <a:prstGeom prst="rect">
            <a:avLst/>
          </a:prstGeom>
        </p:spPr>
      </p:pic>
      <p:pic>
        <p:nvPicPr>
          <p:cNvPr id="5" name="Audio 4">
            <a:hlinkClick r:id="" action="ppaction://media"/>
            <a:extLst>
              <a:ext uri="{FF2B5EF4-FFF2-40B4-BE49-F238E27FC236}">
                <a16:creationId xmlns:a16="http://schemas.microsoft.com/office/drawing/2014/main" id="{DCC91BC9-F643-451D-BFDE-D7ADAC72028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57025737"/>
      </p:ext>
    </p:extLst>
  </p:cSld>
  <p:clrMapOvr>
    <a:masterClrMapping/>
  </p:clrMapOvr>
  <mc:AlternateContent xmlns:mc="http://schemas.openxmlformats.org/markup-compatibility/2006" xmlns:p14="http://schemas.microsoft.com/office/powerpoint/2010/main">
    <mc:Choice Requires="p14">
      <p:transition spd="slow" p14:dur="2000" advTm="47655"/>
    </mc:Choice>
    <mc:Fallback xmlns="">
      <p:transition spd="slow" advTm="476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31D83-0F56-446D-8BFE-271E5A08AEEA}"/>
              </a:ext>
            </a:extLst>
          </p:cNvPr>
          <p:cNvSpPr>
            <a:spLocks noGrp="1"/>
          </p:cNvSpPr>
          <p:nvPr>
            <p:ph type="title"/>
          </p:nvPr>
        </p:nvSpPr>
        <p:spPr/>
        <p:txBody>
          <a:bodyPr/>
          <a:lstStyle/>
          <a:p>
            <a:r>
              <a:rPr lang="en-US" dirty="0">
                <a:latin typeface="Bodoni MT" panose="02070603080606020203" pitchFamily="18" charset="0"/>
              </a:rPr>
              <a:t>CPA Growth Trends</a:t>
            </a:r>
          </a:p>
        </p:txBody>
      </p:sp>
      <p:sp>
        <p:nvSpPr>
          <p:cNvPr id="3" name="Content Placeholder 2">
            <a:extLst>
              <a:ext uri="{FF2B5EF4-FFF2-40B4-BE49-F238E27FC236}">
                <a16:creationId xmlns:a16="http://schemas.microsoft.com/office/drawing/2014/main" id="{0144A053-58B4-48AE-B2D8-7B3FC42E9138}"/>
              </a:ext>
            </a:extLst>
          </p:cNvPr>
          <p:cNvSpPr>
            <a:spLocks noGrp="1"/>
          </p:cNvSpPr>
          <p:nvPr>
            <p:ph idx="1"/>
          </p:nvPr>
        </p:nvSpPr>
        <p:spPr>
          <a:xfrm>
            <a:off x="685801" y="1604433"/>
            <a:ext cx="10131425" cy="3649133"/>
          </a:xfrm>
        </p:spPr>
        <p:txBody>
          <a:bodyPr>
            <a:normAutofit/>
          </a:bodyPr>
          <a:lstStyle/>
          <a:p>
            <a:pPr>
              <a:spcAft>
                <a:spcPts val="1200"/>
              </a:spcAft>
            </a:pPr>
            <a:r>
              <a:rPr lang="en-US" sz="2000" dirty="0"/>
              <a:t>Topics of the blog include: </a:t>
            </a:r>
          </a:p>
          <a:p>
            <a:pPr lvl="1"/>
            <a:r>
              <a:rPr lang="en-US" sz="1800" dirty="0"/>
              <a:t>Marketing</a:t>
            </a:r>
          </a:p>
          <a:p>
            <a:pPr lvl="1"/>
            <a:r>
              <a:rPr lang="en-US" sz="1800" dirty="0"/>
              <a:t>Communications</a:t>
            </a:r>
          </a:p>
          <a:p>
            <a:pPr lvl="1"/>
            <a:r>
              <a:rPr lang="en-US" sz="1800" dirty="0"/>
              <a:t>Business Development and Sales</a:t>
            </a:r>
          </a:p>
          <a:p>
            <a:pPr lvl="1"/>
            <a:r>
              <a:rPr lang="en-US" sz="1800" dirty="0"/>
              <a:t>Marketing Technology (Martech)</a:t>
            </a:r>
          </a:p>
          <a:p>
            <a:pPr lvl="1"/>
            <a:r>
              <a:rPr lang="en-US" sz="1800" dirty="0"/>
              <a:t>Practice Management</a:t>
            </a:r>
          </a:p>
        </p:txBody>
      </p:sp>
      <p:pic>
        <p:nvPicPr>
          <p:cNvPr id="12" name="Picture 11">
            <a:extLst>
              <a:ext uri="{FF2B5EF4-FFF2-40B4-BE49-F238E27FC236}">
                <a16:creationId xmlns:a16="http://schemas.microsoft.com/office/drawing/2014/main" id="{9293413D-3B08-403D-ADD5-2F59573E23E6}"/>
              </a:ext>
              <a:ext uri="{C183D7F6-B498-43B3-948B-1728B52AA6E4}">
                <adec:decorative xmlns:adec="http://schemas.microsoft.com/office/drawing/2017/decorative" val="1"/>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5435991" y="2065867"/>
            <a:ext cx="5733758" cy="3130934"/>
          </a:xfrm>
          <a:prstGeom prst="rect">
            <a:avLst/>
          </a:prstGeom>
        </p:spPr>
      </p:pic>
      <p:sp>
        <p:nvSpPr>
          <p:cNvPr id="13" name="TextBox 12">
            <a:extLst>
              <a:ext uri="{FF2B5EF4-FFF2-40B4-BE49-F238E27FC236}">
                <a16:creationId xmlns:a16="http://schemas.microsoft.com/office/drawing/2014/main" id="{CDF8D74F-8859-4854-8417-6B64DAE69763}"/>
              </a:ext>
            </a:extLst>
          </p:cNvPr>
          <p:cNvSpPr txBox="1"/>
          <p:nvPr/>
        </p:nvSpPr>
        <p:spPr>
          <a:xfrm>
            <a:off x="5435991" y="4682629"/>
            <a:ext cx="4045622" cy="230832"/>
          </a:xfrm>
          <a:prstGeom prst="rect">
            <a:avLst/>
          </a:prstGeom>
          <a:noFill/>
        </p:spPr>
        <p:txBody>
          <a:bodyPr wrap="square" rtlCol="0">
            <a:spAutoFit/>
          </a:bodyPr>
          <a:lstStyle/>
          <a:p>
            <a:r>
              <a:rPr lang="en-US" sz="900">
                <a:hlinkClick r:id="rId5" tooltip="http://regardingnannies.com/tag/nannypalooza/"/>
              </a:rPr>
              <a:t>This Photo</a:t>
            </a:r>
            <a:r>
              <a:rPr lang="en-US" sz="900"/>
              <a:t> by Unknown Author is licensed under </a:t>
            </a:r>
            <a:r>
              <a:rPr lang="en-US" sz="900">
                <a:hlinkClick r:id="rId6" tooltip="https://creativecommons.org/licenses/by-nd/3.0/"/>
              </a:rPr>
              <a:t>CC BY-ND</a:t>
            </a:r>
            <a:endParaRPr lang="en-US" sz="900"/>
          </a:p>
        </p:txBody>
      </p:sp>
      <p:pic>
        <p:nvPicPr>
          <p:cNvPr id="5" name="Audio 4">
            <a:hlinkClick r:id="" action="ppaction://media"/>
            <a:extLst>
              <a:ext uri="{FF2B5EF4-FFF2-40B4-BE49-F238E27FC236}">
                <a16:creationId xmlns:a16="http://schemas.microsoft.com/office/drawing/2014/main" id="{22B4A4A5-91A2-4E4A-B89D-894BC074BA7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04012669"/>
      </p:ext>
    </p:extLst>
  </p:cSld>
  <p:clrMapOvr>
    <a:masterClrMapping/>
  </p:clrMapOvr>
  <mc:AlternateContent xmlns:mc="http://schemas.openxmlformats.org/markup-compatibility/2006" xmlns:p14="http://schemas.microsoft.com/office/powerpoint/2010/main">
    <mc:Choice Requires="p14">
      <p:transition spd="slow" p14:dur="2000" advTm="34714"/>
    </mc:Choice>
    <mc:Fallback xmlns="">
      <p:transition spd="slow" advTm="347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55A9C132-1E47-4D58-AA17-40CF1355B69B}"/>
              </a:ext>
            </a:extLst>
          </p:cNvPr>
          <p:cNvGraphicFramePr>
            <a:graphicFrameLocks noGrp="1"/>
          </p:cNvGraphicFramePr>
          <p:nvPr>
            <p:extLst>
              <p:ext uri="{D42A27DB-BD31-4B8C-83A1-F6EECF244321}">
                <p14:modId xmlns:p14="http://schemas.microsoft.com/office/powerpoint/2010/main" val="3014875211"/>
              </p:ext>
            </p:extLst>
          </p:nvPr>
        </p:nvGraphicFramePr>
        <p:xfrm>
          <a:off x="900919" y="923302"/>
          <a:ext cx="10390162" cy="5011396"/>
        </p:xfrm>
        <a:graphic>
          <a:graphicData uri="http://schemas.openxmlformats.org/drawingml/2006/table">
            <a:tbl>
              <a:tblPr firstRow="1" bandRow="1">
                <a:tableStyleId>{073A0DAA-6AF3-43AB-8588-CEC1D06C72B9}</a:tableStyleId>
              </a:tblPr>
              <a:tblGrid>
                <a:gridCol w="3750212">
                  <a:extLst>
                    <a:ext uri="{9D8B030D-6E8A-4147-A177-3AD203B41FA5}">
                      <a16:colId xmlns:a16="http://schemas.microsoft.com/office/drawing/2014/main" val="738487960"/>
                    </a:ext>
                  </a:extLst>
                </a:gridCol>
                <a:gridCol w="6639950">
                  <a:extLst>
                    <a:ext uri="{9D8B030D-6E8A-4147-A177-3AD203B41FA5}">
                      <a16:colId xmlns:a16="http://schemas.microsoft.com/office/drawing/2014/main" val="2337755738"/>
                    </a:ext>
                  </a:extLst>
                </a:gridCol>
              </a:tblGrid>
              <a:tr h="372354">
                <a:tc>
                  <a:txBody>
                    <a:bodyPr/>
                    <a:lstStyle/>
                    <a:p>
                      <a:pPr algn="ctr"/>
                      <a:r>
                        <a:rPr lang="en-US" dirty="0"/>
                        <a:t>Topic</a:t>
                      </a:r>
                    </a:p>
                  </a:txBody>
                  <a:tcPr anchor="ctr"/>
                </a:tc>
                <a:tc>
                  <a:txBody>
                    <a:bodyPr/>
                    <a:lstStyle/>
                    <a:p>
                      <a:pPr algn="ctr"/>
                      <a:r>
                        <a:rPr lang="en-US" dirty="0"/>
                        <a:t>Blog Post</a:t>
                      </a:r>
                    </a:p>
                  </a:txBody>
                  <a:tcPr anchor="ctr"/>
                </a:tc>
                <a:extLst>
                  <a:ext uri="{0D108BD9-81ED-4DB2-BD59-A6C34878D82A}">
                    <a16:rowId xmlns:a16="http://schemas.microsoft.com/office/drawing/2014/main" val="3938645774"/>
                  </a:ext>
                </a:extLst>
              </a:tr>
              <a:tr h="642694">
                <a:tc rowSpan="3">
                  <a:txBody>
                    <a:bodyPr/>
                    <a:lstStyle/>
                    <a:p>
                      <a:pPr algn="l"/>
                      <a:r>
                        <a:rPr lang="en-US" dirty="0">
                          <a:latin typeface="Book Antiqua" panose="02040602050305030304" pitchFamily="18" charset="0"/>
                        </a:rPr>
                        <a:t>Marketing</a:t>
                      </a:r>
                    </a:p>
                  </a:txBody>
                  <a:tcPr anchor="ctr">
                    <a:solidFill>
                      <a:schemeClr val="tx2">
                        <a:lumMod val="90000"/>
                      </a:schemeClr>
                    </a:solidFill>
                  </a:tcPr>
                </a:tc>
                <a:tc>
                  <a:txBody>
                    <a:bodyPr/>
                    <a:lstStyle/>
                    <a:p>
                      <a:pPr algn="l"/>
                      <a:r>
                        <a:rPr lang="en-US" dirty="0">
                          <a:latin typeface="Book Antiqua" panose="02040602050305030304" pitchFamily="18" charset="0"/>
                        </a:rPr>
                        <a:t>How Marketing Helps with Employee Retention</a:t>
                      </a:r>
                    </a:p>
                  </a:txBody>
                  <a:tcPr anchor="ctr">
                    <a:solidFill>
                      <a:schemeClr val="tx2">
                        <a:lumMod val="90000"/>
                      </a:schemeClr>
                    </a:solidFill>
                  </a:tcPr>
                </a:tc>
                <a:extLst>
                  <a:ext uri="{0D108BD9-81ED-4DB2-BD59-A6C34878D82A}">
                    <a16:rowId xmlns:a16="http://schemas.microsoft.com/office/drawing/2014/main" val="1856262401"/>
                  </a:ext>
                </a:extLst>
              </a:tr>
              <a:tr h="642694">
                <a:tc vMerge="1">
                  <a:txBody>
                    <a:bodyPr/>
                    <a:lstStyle/>
                    <a:p>
                      <a:endParaRPr lang="en-US" dirty="0">
                        <a:latin typeface="Book Antiqua" panose="02040602050305030304" pitchFamily="18" charset="0"/>
                      </a:endParaRPr>
                    </a:p>
                  </a:txBody>
                  <a:tcPr>
                    <a:solidFill>
                      <a:schemeClr val="tx2">
                        <a:lumMod val="90000"/>
                      </a:schemeClr>
                    </a:solidFill>
                  </a:tcPr>
                </a:tc>
                <a:tc>
                  <a:txBody>
                    <a:bodyPr/>
                    <a:lstStyle/>
                    <a:p>
                      <a:pPr algn="l"/>
                      <a:r>
                        <a:rPr lang="en-US" dirty="0">
                          <a:latin typeface="Book Antiqua" panose="02040602050305030304" pitchFamily="18" charset="0"/>
                        </a:rPr>
                        <a:t>State of the Profession and Disrupters for the Future</a:t>
                      </a:r>
                    </a:p>
                  </a:txBody>
                  <a:tcPr anchor="ctr">
                    <a:solidFill>
                      <a:schemeClr val="tx2">
                        <a:lumMod val="90000"/>
                      </a:schemeClr>
                    </a:solidFill>
                  </a:tcPr>
                </a:tc>
                <a:extLst>
                  <a:ext uri="{0D108BD9-81ED-4DB2-BD59-A6C34878D82A}">
                    <a16:rowId xmlns:a16="http://schemas.microsoft.com/office/drawing/2014/main" val="2470804183"/>
                  </a:ext>
                </a:extLst>
              </a:tr>
              <a:tr h="918134">
                <a:tc vMerge="1">
                  <a:txBody>
                    <a:bodyPr/>
                    <a:lstStyle/>
                    <a:p>
                      <a:endParaRPr lang="en-US" dirty="0">
                        <a:latin typeface="Book Antiqua" panose="02040602050305030304" pitchFamily="18" charset="0"/>
                      </a:endParaRPr>
                    </a:p>
                  </a:txBody>
                  <a:tcPr>
                    <a:solidFill>
                      <a:schemeClr val="tx2">
                        <a:lumMod val="90000"/>
                      </a:schemeClr>
                    </a:solidFill>
                  </a:tcPr>
                </a:tc>
                <a:tc>
                  <a:txBody>
                    <a:bodyPr/>
                    <a:lstStyle/>
                    <a:p>
                      <a:pPr algn="l"/>
                      <a:r>
                        <a:rPr lang="en-US" dirty="0">
                          <a:latin typeface="Book Antiqua" panose="02040602050305030304" pitchFamily="18" charset="0"/>
                        </a:rPr>
                        <a:t>Three Trends That Will Change Your Marketing Strategy</a:t>
                      </a:r>
                    </a:p>
                  </a:txBody>
                  <a:tcPr anchor="ctr">
                    <a:solidFill>
                      <a:schemeClr val="tx2">
                        <a:lumMod val="90000"/>
                      </a:schemeClr>
                    </a:solidFill>
                  </a:tcPr>
                </a:tc>
                <a:extLst>
                  <a:ext uri="{0D108BD9-81ED-4DB2-BD59-A6C34878D82A}">
                    <a16:rowId xmlns:a16="http://schemas.microsoft.com/office/drawing/2014/main" val="3505223177"/>
                  </a:ext>
                </a:extLst>
              </a:tr>
              <a:tr h="572516">
                <a:tc>
                  <a:txBody>
                    <a:bodyPr/>
                    <a:lstStyle/>
                    <a:p>
                      <a:pPr algn="l"/>
                      <a:r>
                        <a:rPr lang="en-US" dirty="0">
                          <a:latin typeface="Book Antiqua" panose="02040602050305030304" pitchFamily="18" charset="0"/>
                        </a:rPr>
                        <a:t>Communications</a:t>
                      </a:r>
                    </a:p>
                  </a:txBody>
                  <a:tcPr anchor="ctr"/>
                </a:tc>
                <a:tc>
                  <a:txBody>
                    <a:bodyPr/>
                    <a:lstStyle/>
                    <a:p>
                      <a:pPr algn="l"/>
                      <a:r>
                        <a:rPr lang="en-US" dirty="0">
                          <a:latin typeface="Book Antiqua" panose="02040602050305030304" pitchFamily="18" charset="0"/>
                        </a:rPr>
                        <a:t>Include Branding in your Onboarding Process</a:t>
                      </a:r>
                    </a:p>
                  </a:txBody>
                  <a:tcPr anchor="ctr"/>
                </a:tc>
                <a:extLst>
                  <a:ext uri="{0D108BD9-81ED-4DB2-BD59-A6C34878D82A}">
                    <a16:rowId xmlns:a16="http://schemas.microsoft.com/office/drawing/2014/main" val="871482840"/>
                  </a:ext>
                </a:extLst>
              </a:tr>
              <a:tr h="372354">
                <a:tc>
                  <a:txBody>
                    <a:bodyPr/>
                    <a:lstStyle/>
                    <a:p>
                      <a:pPr algn="l"/>
                      <a:r>
                        <a:rPr lang="en-US" dirty="0">
                          <a:latin typeface="Book Antiqua" panose="02040602050305030304" pitchFamily="18" charset="0"/>
                        </a:rPr>
                        <a:t>Business Development and Sales</a:t>
                      </a:r>
                    </a:p>
                  </a:txBody>
                  <a:tcPr anchor="ctr"/>
                </a:tc>
                <a:tc>
                  <a:txBody>
                    <a:bodyPr/>
                    <a:lstStyle/>
                    <a:p>
                      <a:pPr algn="l"/>
                      <a:r>
                        <a:rPr lang="en-US" dirty="0">
                          <a:latin typeface="Book Antiqua" panose="02040602050305030304" pitchFamily="18" charset="0"/>
                        </a:rPr>
                        <a:t>When Your Role is Marketing AND Business Development</a:t>
                      </a:r>
                    </a:p>
                  </a:txBody>
                  <a:tcPr anchor="ctr"/>
                </a:tc>
                <a:extLst>
                  <a:ext uri="{0D108BD9-81ED-4DB2-BD59-A6C34878D82A}">
                    <a16:rowId xmlns:a16="http://schemas.microsoft.com/office/drawing/2014/main" val="2208524218"/>
                  </a:ext>
                </a:extLst>
              </a:tr>
              <a:tr h="572516">
                <a:tc>
                  <a:txBody>
                    <a:bodyPr/>
                    <a:lstStyle/>
                    <a:p>
                      <a:pPr algn="l"/>
                      <a:r>
                        <a:rPr lang="en-US" dirty="0">
                          <a:latin typeface="Book Antiqua" panose="02040602050305030304" pitchFamily="18" charset="0"/>
                        </a:rPr>
                        <a:t>Martech</a:t>
                      </a:r>
                    </a:p>
                  </a:txBody>
                  <a:tcPr anchor="ctr"/>
                </a:tc>
                <a:tc>
                  <a:txBody>
                    <a:bodyPr/>
                    <a:lstStyle/>
                    <a:p>
                      <a:pPr algn="l"/>
                      <a:r>
                        <a:rPr lang="en-US" dirty="0">
                          <a:latin typeface="Book Antiqua" panose="02040602050305030304" pitchFamily="18" charset="0"/>
                        </a:rPr>
                        <a:t>Use Technology as a Key Point of Differentiation</a:t>
                      </a:r>
                    </a:p>
                  </a:txBody>
                  <a:tcPr anchor="ctr"/>
                </a:tc>
                <a:extLst>
                  <a:ext uri="{0D108BD9-81ED-4DB2-BD59-A6C34878D82A}">
                    <a16:rowId xmlns:a16="http://schemas.microsoft.com/office/drawing/2014/main" val="4199035649"/>
                  </a:ext>
                </a:extLst>
              </a:tr>
              <a:tr h="918134">
                <a:tc>
                  <a:txBody>
                    <a:bodyPr/>
                    <a:lstStyle/>
                    <a:p>
                      <a:pPr algn="l"/>
                      <a:r>
                        <a:rPr lang="en-US" dirty="0">
                          <a:latin typeface="Book Antiqua" panose="02040602050305030304" pitchFamily="18" charset="0"/>
                        </a:rPr>
                        <a:t>Practice Management</a:t>
                      </a:r>
                    </a:p>
                  </a:txBody>
                  <a:tcPr anchor="ctr"/>
                </a:tc>
                <a:tc>
                  <a:txBody>
                    <a:bodyPr/>
                    <a:lstStyle/>
                    <a:p>
                      <a:pPr algn="l"/>
                      <a:r>
                        <a:rPr lang="en-US" dirty="0">
                          <a:latin typeface="Book Antiqua" panose="02040602050305030304" pitchFamily="18" charset="0"/>
                        </a:rPr>
                        <a:t>A Seat at the Table: Claiming Your Role in Firm Growth</a:t>
                      </a:r>
                    </a:p>
                  </a:txBody>
                  <a:tcPr anchor="ctr"/>
                </a:tc>
                <a:extLst>
                  <a:ext uri="{0D108BD9-81ED-4DB2-BD59-A6C34878D82A}">
                    <a16:rowId xmlns:a16="http://schemas.microsoft.com/office/drawing/2014/main" val="2190621156"/>
                  </a:ext>
                </a:extLst>
              </a:tr>
            </a:tbl>
          </a:graphicData>
        </a:graphic>
      </p:graphicFrame>
      <p:pic>
        <p:nvPicPr>
          <p:cNvPr id="4" name="Audio 3">
            <a:hlinkClick r:id="" action="ppaction://media"/>
            <a:extLst>
              <a:ext uri="{FF2B5EF4-FFF2-40B4-BE49-F238E27FC236}">
                <a16:creationId xmlns:a16="http://schemas.microsoft.com/office/drawing/2014/main" id="{D5C3970A-6687-4950-AE5E-5A2EA99CB7D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54112590"/>
      </p:ext>
    </p:extLst>
  </p:cSld>
  <p:clrMapOvr>
    <a:masterClrMapping/>
  </p:clrMapOvr>
  <mc:AlternateContent xmlns:mc="http://schemas.openxmlformats.org/markup-compatibility/2006">
    <mc:Choice xmlns:p14="http://schemas.microsoft.com/office/powerpoint/2010/main" Requires="p14">
      <p:transition spd="slow" p14:dur="2000" advTm="19646"/>
    </mc:Choice>
    <mc:Fallback>
      <p:transition spd="slow" advTm="19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74374-70A2-43A2-9F63-B383B4615E4E}"/>
              </a:ext>
            </a:extLst>
          </p:cNvPr>
          <p:cNvSpPr>
            <a:spLocks noGrp="1"/>
          </p:cNvSpPr>
          <p:nvPr>
            <p:ph type="title"/>
          </p:nvPr>
        </p:nvSpPr>
        <p:spPr/>
        <p:txBody>
          <a:bodyPr/>
          <a:lstStyle/>
          <a:p>
            <a:r>
              <a:rPr lang="en-US" dirty="0">
                <a:latin typeface="Bodoni MT" panose="02070603080606020203" pitchFamily="18" charset="0"/>
              </a:rPr>
              <a:t>Emerging Technologies</a:t>
            </a:r>
          </a:p>
        </p:txBody>
      </p:sp>
      <p:sp>
        <p:nvSpPr>
          <p:cNvPr id="3" name="Content Placeholder 2">
            <a:extLst>
              <a:ext uri="{FF2B5EF4-FFF2-40B4-BE49-F238E27FC236}">
                <a16:creationId xmlns:a16="http://schemas.microsoft.com/office/drawing/2014/main" id="{FA5086C6-FC7C-479A-923C-A9C67CB93BC9}"/>
              </a:ext>
            </a:extLst>
          </p:cNvPr>
          <p:cNvSpPr>
            <a:spLocks noGrp="1"/>
          </p:cNvSpPr>
          <p:nvPr>
            <p:ph idx="1"/>
          </p:nvPr>
        </p:nvSpPr>
        <p:spPr>
          <a:xfrm>
            <a:off x="1081283" y="2516033"/>
            <a:ext cx="8875884" cy="4053580"/>
          </a:xfrm>
        </p:spPr>
        <p:txBody>
          <a:bodyPr>
            <a:normAutofit lnSpcReduction="10000"/>
          </a:bodyPr>
          <a:lstStyle/>
          <a:p>
            <a:r>
              <a:rPr lang="en-US" sz="2200" dirty="0"/>
              <a:t>Accounting firms will soon see these emerging technologies appear: </a:t>
            </a:r>
          </a:p>
          <a:p>
            <a:pPr lvl="1"/>
            <a:r>
              <a:rPr lang="en-US" sz="1900" dirty="0"/>
              <a:t>Artificial Intelligence</a:t>
            </a:r>
          </a:p>
          <a:p>
            <a:pPr lvl="1"/>
            <a:r>
              <a:rPr lang="en-US" sz="1900" dirty="0"/>
              <a:t>Progressive Web Apps</a:t>
            </a:r>
          </a:p>
          <a:p>
            <a:pPr lvl="1"/>
            <a:r>
              <a:rPr lang="en-US" sz="1900" dirty="0"/>
              <a:t>Conversational Assistants</a:t>
            </a:r>
          </a:p>
          <a:p>
            <a:pPr marL="457200" lvl="1" indent="0">
              <a:buNone/>
            </a:pPr>
            <a:endParaRPr lang="en-US" sz="1900" dirty="0"/>
          </a:p>
          <a:p>
            <a:r>
              <a:rPr lang="en-US" sz="2200" dirty="0"/>
              <a:t>Marketing Technology Stacks</a:t>
            </a:r>
          </a:p>
          <a:p>
            <a:pPr lvl="1"/>
            <a:r>
              <a:rPr lang="en-US" sz="1900" dirty="0"/>
              <a:t>Group of technologies that leverage and improve marketing activities</a:t>
            </a:r>
          </a:p>
          <a:p>
            <a:pPr lvl="1"/>
            <a:r>
              <a:rPr lang="en-US" sz="1900" dirty="0"/>
              <a:t>Simplifies tasks</a:t>
            </a:r>
          </a:p>
          <a:p>
            <a:pPr lvl="1"/>
            <a:r>
              <a:rPr lang="en-US" sz="1900" dirty="0"/>
              <a:t>Includes Content Management System (CMS), Email, Search Engine Marketing (SEM), and Customer Resource Management (CRM)</a:t>
            </a:r>
          </a:p>
          <a:p>
            <a:pPr lvl="1"/>
            <a:endParaRPr lang="en-US" dirty="0"/>
          </a:p>
          <a:p>
            <a:pPr lvl="1"/>
            <a:endParaRPr lang="en-US" dirty="0"/>
          </a:p>
          <a:p>
            <a:endParaRPr lang="en-US" dirty="0"/>
          </a:p>
          <a:p>
            <a:pPr lvl="1"/>
            <a:endParaRPr lang="en-US" dirty="0"/>
          </a:p>
        </p:txBody>
      </p:sp>
      <p:pic>
        <p:nvPicPr>
          <p:cNvPr id="5" name="Audio 4">
            <a:hlinkClick r:id="" action="ppaction://media"/>
            <a:extLst>
              <a:ext uri="{FF2B5EF4-FFF2-40B4-BE49-F238E27FC236}">
                <a16:creationId xmlns:a16="http://schemas.microsoft.com/office/drawing/2014/main" id="{0892EB77-C73E-4769-B28B-8663BC08F83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pic>
        <p:nvPicPr>
          <p:cNvPr id="6" name="Picture 5">
            <a:extLst>
              <a:ext uri="{FF2B5EF4-FFF2-40B4-BE49-F238E27FC236}">
                <a16:creationId xmlns:a16="http://schemas.microsoft.com/office/drawing/2014/main" id="{E893AD98-3597-4D66-A94D-DBC8D4807B03}"/>
              </a:ext>
              <a:ext uri="{C183D7F6-B498-43B3-948B-1728B52AA6E4}">
                <adec:decorative xmlns:adec="http://schemas.microsoft.com/office/drawing/2017/decorative" val="1"/>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5669280" y="2503874"/>
            <a:ext cx="2827606" cy="1696564"/>
          </a:xfrm>
          <a:prstGeom prst="rect">
            <a:avLst/>
          </a:prstGeom>
        </p:spPr>
      </p:pic>
      <p:sp>
        <p:nvSpPr>
          <p:cNvPr id="7" name="TextBox 6">
            <a:extLst>
              <a:ext uri="{FF2B5EF4-FFF2-40B4-BE49-F238E27FC236}">
                <a16:creationId xmlns:a16="http://schemas.microsoft.com/office/drawing/2014/main" id="{27B5D866-C268-4BA5-8DD0-63B58F8F1215}"/>
              </a:ext>
            </a:extLst>
          </p:cNvPr>
          <p:cNvSpPr txBox="1"/>
          <p:nvPr/>
        </p:nvSpPr>
        <p:spPr>
          <a:xfrm>
            <a:off x="5669279" y="3981765"/>
            <a:ext cx="3066757" cy="230832"/>
          </a:xfrm>
          <a:prstGeom prst="rect">
            <a:avLst/>
          </a:prstGeom>
          <a:noFill/>
        </p:spPr>
        <p:txBody>
          <a:bodyPr wrap="square" rtlCol="0">
            <a:spAutoFit/>
          </a:bodyPr>
          <a:lstStyle/>
          <a:p>
            <a:r>
              <a:rPr lang="en-US" sz="900">
                <a:hlinkClick r:id="rId6" tooltip="https://in5d.com/ai-technology-and-brain-mapping/"/>
              </a:rPr>
              <a:t>This Photo</a:t>
            </a:r>
            <a:r>
              <a:rPr lang="en-US" sz="900"/>
              <a:t> by Unknown Author is licensed under </a:t>
            </a:r>
            <a:r>
              <a:rPr lang="en-US" sz="900">
                <a:hlinkClick r:id="rId7" tooltip="https://creativecommons.org/licenses/by-nc/3.0/"/>
              </a:rPr>
              <a:t>CC BY-NC</a:t>
            </a:r>
            <a:endParaRPr lang="en-US" sz="900"/>
          </a:p>
        </p:txBody>
      </p:sp>
    </p:spTree>
    <p:extLst>
      <p:ext uri="{BB962C8B-B14F-4D97-AF65-F5344CB8AC3E}">
        <p14:creationId xmlns:p14="http://schemas.microsoft.com/office/powerpoint/2010/main" val="3900563591"/>
      </p:ext>
    </p:extLst>
  </p:cSld>
  <p:clrMapOvr>
    <a:masterClrMapping/>
  </p:clrMapOvr>
  <mc:AlternateContent xmlns:mc="http://schemas.openxmlformats.org/markup-compatibility/2006" xmlns:p14="http://schemas.microsoft.com/office/powerpoint/2010/main">
    <mc:Choice Requires="p14">
      <p:transition spd="slow" p14:dur="2000" advTm="58255"/>
    </mc:Choice>
    <mc:Fallback xmlns="">
      <p:transition spd="slow" advTm="58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0ECA7-99D6-4326-B75B-4A771848FADF}"/>
              </a:ext>
            </a:extLst>
          </p:cNvPr>
          <p:cNvSpPr>
            <a:spLocks noGrp="1"/>
          </p:cNvSpPr>
          <p:nvPr>
            <p:ph type="title"/>
          </p:nvPr>
        </p:nvSpPr>
        <p:spPr/>
        <p:txBody>
          <a:bodyPr/>
          <a:lstStyle/>
          <a:p>
            <a:r>
              <a:rPr lang="en-US" dirty="0">
                <a:latin typeface="Bodoni MT" panose="02070603080606020203" pitchFamily="18" charset="0"/>
              </a:rPr>
              <a:t>Emerging Technologies (continued)</a:t>
            </a:r>
          </a:p>
        </p:txBody>
      </p:sp>
      <p:sp>
        <p:nvSpPr>
          <p:cNvPr id="3" name="Content Placeholder 2">
            <a:extLst>
              <a:ext uri="{FF2B5EF4-FFF2-40B4-BE49-F238E27FC236}">
                <a16:creationId xmlns:a16="http://schemas.microsoft.com/office/drawing/2014/main" id="{D33BD564-8BC4-4854-B1D3-08FFC30C8FAA}"/>
              </a:ext>
            </a:extLst>
          </p:cNvPr>
          <p:cNvSpPr>
            <a:spLocks noGrp="1"/>
          </p:cNvSpPr>
          <p:nvPr>
            <p:ph idx="1"/>
          </p:nvPr>
        </p:nvSpPr>
        <p:spPr>
          <a:xfrm>
            <a:off x="685801" y="1801968"/>
            <a:ext cx="10131425" cy="4089009"/>
          </a:xfrm>
        </p:spPr>
        <p:txBody>
          <a:bodyPr>
            <a:normAutofit fontScale="92500" lnSpcReduction="20000"/>
          </a:bodyPr>
          <a:lstStyle/>
          <a:p>
            <a:endParaRPr lang="en-US" sz="2200" dirty="0"/>
          </a:p>
          <a:p>
            <a:r>
              <a:rPr lang="en-US" sz="2200" dirty="0"/>
              <a:t>Marketing Technology Stacks</a:t>
            </a:r>
          </a:p>
          <a:p>
            <a:r>
              <a:rPr lang="en-US" sz="2200" dirty="0"/>
              <a:t>The Four C’s</a:t>
            </a:r>
          </a:p>
          <a:p>
            <a:pPr lvl="1"/>
            <a:r>
              <a:rPr lang="en-US" sz="1900" dirty="0"/>
              <a:t>Connections</a:t>
            </a:r>
          </a:p>
          <a:p>
            <a:pPr lvl="1"/>
            <a:r>
              <a:rPr lang="en-US" sz="1900" dirty="0"/>
              <a:t>Content Creation</a:t>
            </a:r>
          </a:p>
          <a:p>
            <a:pPr lvl="1"/>
            <a:r>
              <a:rPr lang="en-US" sz="1900" dirty="0"/>
              <a:t>Customer Data</a:t>
            </a:r>
          </a:p>
          <a:p>
            <a:pPr lvl="1"/>
            <a:r>
              <a:rPr lang="en-US" sz="1900" dirty="0"/>
              <a:t>Collaboration</a:t>
            </a:r>
          </a:p>
          <a:p>
            <a:pPr lvl="1"/>
            <a:endParaRPr lang="en-US" sz="1900" dirty="0"/>
          </a:p>
          <a:p>
            <a:r>
              <a:rPr lang="en-US" sz="2200" dirty="0"/>
              <a:t>“Within the 4 C’s and via apps that assist in everything from their business development, scheduling, meeting management, quoting and deal conversion, they are able to remotely manage virtually all aspects of their business.” </a:t>
            </a:r>
          </a:p>
          <a:p>
            <a:endParaRPr lang="en-US" dirty="0"/>
          </a:p>
        </p:txBody>
      </p:sp>
      <p:pic>
        <p:nvPicPr>
          <p:cNvPr id="4" name="Audio 3">
            <a:hlinkClick r:id="" action="ppaction://media"/>
            <a:extLst>
              <a:ext uri="{FF2B5EF4-FFF2-40B4-BE49-F238E27FC236}">
                <a16:creationId xmlns:a16="http://schemas.microsoft.com/office/drawing/2014/main" id="{59A8C8CD-7E55-470F-8352-F290B3DD22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pic>
        <p:nvPicPr>
          <p:cNvPr id="6" name="Picture 5">
            <a:extLst>
              <a:ext uri="{FF2B5EF4-FFF2-40B4-BE49-F238E27FC236}">
                <a16:creationId xmlns:a16="http://schemas.microsoft.com/office/drawing/2014/main" id="{769896BC-AA28-4115-8B0E-D8AC2857DA44}"/>
              </a:ext>
              <a:ext uri="{C183D7F6-B498-43B3-948B-1728B52AA6E4}">
                <adec:decorative xmlns:adec="http://schemas.microsoft.com/office/drawing/2017/decorative" val="1"/>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5751513" y="1801968"/>
            <a:ext cx="3206848" cy="2682245"/>
          </a:xfrm>
          <a:prstGeom prst="rect">
            <a:avLst/>
          </a:prstGeom>
        </p:spPr>
      </p:pic>
      <p:sp>
        <p:nvSpPr>
          <p:cNvPr id="7" name="TextBox 6">
            <a:extLst>
              <a:ext uri="{FF2B5EF4-FFF2-40B4-BE49-F238E27FC236}">
                <a16:creationId xmlns:a16="http://schemas.microsoft.com/office/drawing/2014/main" id="{39D4500B-8D45-4E1E-866D-B29F1E6B62C7}"/>
              </a:ext>
            </a:extLst>
          </p:cNvPr>
          <p:cNvSpPr txBox="1"/>
          <p:nvPr/>
        </p:nvSpPr>
        <p:spPr>
          <a:xfrm>
            <a:off x="5897879" y="4253381"/>
            <a:ext cx="3206848" cy="230832"/>
          </a:xfrm>
          <a:prstGeom prst="rect">
            <a:avLst/>
          </a:prstGeom>
          <a:noFill/>
        </p:spPr>
        <p:txBody>
          <a:bodyPr wrap="square" rtlCol="0">
            <a:spAutoFit/>
          </a:bodyPr>
          <a:lstStyle/>
          <a:p>
            <a:r>
              <a:rPr lang="en-US" sz="900" dirty="0">
                <a:hlinkClick r:id="rId6" tooltip="http://www.escuela21.org/10-acciones-inspiradas-en-la-educacion-prohibida/"/>
              </a:rPr>
              <a:t>This Photo</a:t>
            </a:r>
            <a:r>
              <a:rPr lang="en-US" sz="900" dirty="0"/>
              <a:t> by Unknown Author is licensed under </a:t>
            </a:r>
            <a:r>
              <a:rPr lang="en-US" sz="900" dirty="0">
                <a:hlinkClick r:id="rId7" tooltip="https://creativecommons.org/licenses/by-nc-sa/3.0/"/>
              </a:rPr>
              <a:t>CC BY-SA-NC</a:t>
            </a:r>
            <a:endParaRPr lang="en-US" sz="900" dirty="0"/>
          </a:p>
        </p:txBody>
      </p:sp>
    </p:spTree>
    <p:extLst>
      <p:ext uri="{BB962C8B-B14F-4D97-AF65-F5344CB8AC3E}">
        <p14:creationId xmlns:p14="http://schemas.microsoft.com/office/powerpoint/2010/main" val="1802026582"/>
      </p:ext>
    </p:extLst>
  </p:cSld>
  <p:clrMapOvr>
    <a:masterClrMapping/>
  </p:clrMapOvr>
  <mc:AlternateContent xmlns:mc="http://schemas.openxmlformats.org/markup-compatibility/2006" xmlns:p14="http://schemas.microsoft.com/office/powerpoint/2010/main">
    <mc:Choice Requires="p14">
      <p:transition spd="slow" p14:dur="2000" advTm="35227"/>
    </mc:Choice>
    <mc:Fallback xmlns="">
      <p:transition spd="slow" advTm="352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66D6E-5186-48F9-B012-C6CF78245A92}"/>
              </a:ext>
            </a:extLst>
          </p:cNvPr>
          <p:cNvSpPr>
            <a:spLocks noGrp="1"/>
          </p:cNvSpPr>
          <p:nvPr>
            <p:ph type="title"/>
          </p:nvPr>
        </p:nvSpPr>
        <p:spPr/>
        <p:txBody>
          <a:bodyPr/>
          <a:lstStyle/>
          <a:p>
            <a:r>
              <a:rPr lang="en-US" dirty="0">
                <a:latin typeface="Bodoni MT" panose="02070603080606020203" pitchFamily="18" charset="0"/>
              </a:rPr>
              <a:t>Employee Retention</a:t>
            </a:r>
          </a:p>
        </p:txBody>
      </p:sp>
      <p:sp>
        <p:nvSpPr>
          <p:cNvPr id="3" name="Content Placeholder 2">
            <a:extLst>
              <a:ext uri="{FF2B5EF4-FFF2-40B4-BE49-F238E27FC236}">
                <a16:creationId xmlns:a16="http://schemas.microsoft.com/office/drawing/2014/main" id="{FC404506-DD05-4836-AA83-9D5EF642B49A}"/>
              </a:ext>
            </a:extLst>
          </p:cNvPr>
          <p:cNvSpPr>
            <a:spLocks noGrp="1"/>
          </p:cNvSpPr>
          <p:nvPr>
            <p:ph idx="1"/>
          </p:nvPr>
        </p:nvSpPr>
        <p:spPr/>
        <p:txBody>
          <a:bodyPr/>
          <a:lstStyle/>
          <a:p>
            <a:r>
              <a:rPr lang="en-US" sz="2000" dirty="0"/>
              <a:t>Marketing can play a role in employee retention – this is through product development. Because you can’t separate the professional from the service, they have to be marketed as one. The product is the accounting professional, who needs to be developed. The firm needs to help with this in order to retain employees.</a:t>
            </a:r>
          </a:p>
          <a:p>
            <a:r>
              <a:rPr lang="en-US" sz="2000" dirty="0"/>
              <a:t>The marketing team acts as a coach, guiding people to expand their skills through training and education.</a:t>
            </a:r>
          </a:p>
          <a:p>
            <a:endParaRPr lang="en-US" dirty="0"/>
          </a:p>
          <a:p>
            <a:endParaRPr lang="en-US" dirty="0"/>
          </a:p>
        </p:txBody>
      </p:sp>
      <p:pic>
        <p:nvPicPr>
          <p:cNvPr id="4" name="Audio 3">
            <a:hlinkClick r:id="" action="ppaction://media"/>
            <a:extLst>
              <a:ext uri="{FF2B5EF4-FFF2-40B4-BE49-F238E27FC236}">
                <a16:creationId xmlns:a16="http://schemas.microsoft.com/office/drawing/2014/main" id="{025A3C82-BA41-49C5-9297-66099763AC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78359721"/>
      </p:ext>
    </p:extLst>
  </p:cSld>
  <p:clrMapOvr>
    <a:masterClrMapping/>
  </p:clrMapOvr>
  <mc:AlternateContent xmlns:mc="http://schemas.openxmlformats.org/markup-compatibility/2006" xmlns:p14="http://schemas.microsoft.com/office/powerpoint/2010/main">
    <mc:Choice Requires="p14">
      <p:transition spd="slow" p14:dur="2000" advTm="32875"/>
    </mc:Choice>
    <mc:Fallback xmlns="">
      <p:transition spd="slow" advTm="328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B0B39-EE26-4724-A566-257445B48EB3}"/>
              </a:ext>
            </a:extLst>
          </p:cNvPr>
          <p:cNvSpPr>
            <a:spLocks noGrp="1"/>
          </p:cNvSpPr>
          <p:nvPr>
            <p:ph type="title"/>
          </p:nvPr>
        </p:nvSpPr>
        <p:spPr/>
        <p:txBody>
          <a:bodyPr/>
          <a:lstStyle/>
          <a:p>
            <a:r>
              <a:rPr lang="en-US" dirty="0">
                <a:latin typeface="Bodoni MT" panose="02070603080606020203" pitchFamily="18" charset="0"/>
              </a:rPr>
              <a:t>Onboarding </a:t>
            </a:r>
          </a:p>
        </p:txBody>
      </p:sp>
      <p:sp>
        <p:nvSpPr>
          <p:cNvPr id="3" name="Content Placeholder 2">
            <a:extLst>
              <a:ext uri="{FF2B5EF4-FFF2-40B4-BE49-F238E27FC236}">
                <a16:creationId xmlns:a16="http://schemas.microsoft.com/office/drawing/2014/main" id="{097FAD0F-8F90-4DCF-B02A-DAD03020F033}"/>
              </a:ext>
            </a:extLst>
          </p:cNvPr>
          <p:cNvSpPr>
            <a:spLocks noGrp="1"/>
          </p:cNvSpPr>
          <p:nvPr>
            <p:ph idx="1"/>
          </p:nvPr>
        </p:nvSpPr>
        <p:spPr>
          <a:xfrm>
            <a:off x="685801" y="1931051"/>
            <a:ext cx="10131425" cy="3649133"/>
          </a:xfrm>
        </p:spPr>
        <p:txBody>
          <a:bodyPr/>
          <a:lstStyle/>
          <a:p>
            <a:r>
              <a:rPr lang="en-US" dirty="0"/>
              <a:t>This process can help accounting firms brand itself.</a:t>
            </a:r>
          </a:p>
          <a:p>
            <a:r>
              <a:rPr lang="en-US" dirty="0"/>
              <a:t>Onboarding consists of introducing new employees to their co-workers and office environment. </a:t>
            </a:r>
          </a:p>
          <a:p>
            <a:r>
              <a:rPr lang="en-US" dirty="0"/>
              <a:t>The firm can educate new employees about their mission and values. This can clear up misconceptions and help employees properly communicate the company’s message.</a:t>
            </a:r>
          </a:p>
          <a:p>
            <a:r>
              <a:rPr lang="en-US" dirty="0"/>
              <a:t>Some of the training includes:</a:t>
            </a:r>
          </a:p>
          <a:p>
            <a:pPr lvl="1"/>
            <a:r>
              <a:rPr lang="en-US" dirty="0"/>
              <a:t>How to spell the name of the firm</a:t>
            </a:r>
          </a:p>
          <a:p>
            <a:pPr lvl="1"/>
            <a:r>
              <a:rPr lang="en-US" dirty="0"/>
              <a:t>The vision and purpose of the firm</a:t>
            </a:r>
          </a:p>
          <a:p>
            <a:pPr lvl="1"/>
            <a:r>
              <a:rPr lang="en-US" dirty="0"/>
              <a:t>Brand standards</a:t>
            </a:r>
          </a:p>
          <a:p>
            <a:pPr lvl="1"/>
            <a:r>
              <a:rPr lang="en-US" dirty="0"/>
              <a:t>Digital Presence</a:t>
            </a:r>
          </a:p>
          <a:p>
            <a:endParaRPr lang="en-US" dirty="0"/>
          </a:p>
        </p:txBody>
      </p:sp>
      <p:pic>
        <p:nvPicPr>
          <p:cNvPr id="5" name="Audio 4">
            <a:hlinkClick r:id="" action="ppaction://media"/>
            <a:extLst>
              <a:ext uri="{FF2B5EF4-FFF2-40B4-BE49-F238E27FC236}">
                <a16:creationId xmlns:a16="http://schemas.microsoft.com/office/drawing/2014/main" id="{A00FBF04-A366-42A8-88E0-389F6CD914C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pic>
        <p:nvPicPr>
          <p:cNvPr id="6" name="Picture 5">
            <a:extLst>
              <a:ext uri="{FF2B5EF4-FFF2-40B4-BE49-F238E27FC236}">
                <a16:creationId xmlns:a16="http://schemas.microsoft.com/office/drawing/2014/main" id="{E70B384A-14F5-4EB2-97F3-7729838FF7D2}"/>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5614181" y="3639796"/>
            <a:ext cx="4908453" cy="2761004"/>
          </a:xfrm>
          <a:prstGeom prst="rect">
            <a:avLst/>
          </a:prstGeom>
        </p:spPr>
      </p:pic>
      <p:sp>
        <p:nvSpPr>
          <p:cNvPr id="7" name="TextBox 6">
            <a:extLst>
              <a:ext uri="{FF2B5EF4-FFF2-40B4-BE49-F238E27FC236}">
                <a16:creationId xmlns:a16="http://schemas.microsoft.com/office/drawing/2014/main" id="{D91BB210-C71C-433E-8B72-202E2CF70576}"/>
              </a:ext>
            </a:extLst>
          </p:cNvPr>
          <p:cNvSpPr txBox="1"/>
          <p:nvPr/>
        </p:nvSpPr>
        <p:spPr>
          <a:xfrm>
            <a:off x="5614180" y="6418497"/>
            <a:ext cx="4908453" cy="230832"/>
          </a:xfrm>
          <a:prstGeom prst="rect">
            <a:avLst/>
          </a:prstGeom>
          <a:noFill/>
        </p:spPr>
        <p:txBody>
          <a:bodyPr wrap="square" rtlCol="0">
            <a:spAutoFit/>
          </a:bodyPr>
          <a:lstStyle/>
          <a:p>
            <a:r>
              <a:rPr lang="en-US" sz="900" dirty="0">
                <a:hlinkClick r:id="rId6" tooltip="https://www.peoplematters.in/article/campus-recruitment/how-digital-is-changing-employee-onboarding-15553"/>
              </a:rPr>
              <a:t>This Photo</a:t>
            </a:r>
            <a:r>
              <a:rPr lang="en-US" sz="900" dirty="0"/>
              <a:t> by Unknown Author is licensed under </a:t>
            </a:r>
            <a:r>
              <a:rPr lang="en-US" sz="900" dirty="0">
                <a:hlinkClick r:id="rId7" tooltip="https://creativecommons.org/licenses/by-nc-sa/3.0/"/>
              </a:rPr>
              <a:t>CC BY-SA-NC</a:t>
            </a:r>
            <a:endParaRPr lang="en-US" sz="900" dirty="0"/>
          </a:p>
        </p:txBody>
      </p:sp>
    </p:spTree>
    <p:extLst>
      <p:ext uri="{BB962C8B-B14F-4D97-AF65-F5344CB8AC3E}">
        <p14:creationId xmlns:p14="http://schemas.microsoft.com/office/powerpoint/2010/main" val="3827387603"/>
      </p:ext>
    </p:extLst>
  </p:cSld>
  <p:clrMapOvr>
    <a:masterClrMapping/>
  </p:clrMapOvr>
  <mc:AlternateContent xmlns:mc="http://schemas.openxmlformats.org/markup-compatibility/2006" xmlns:p14="http://schemas.microsoft.com/office/powerpoint/2010/main">
    <mc:Choice Requires="p14">
      <p:transition spd="slow" p14:dur="2000" advTm="70458"/>
    </mc:Choice>
    <mc:Fallback xmlns="">
      <p:transition spd="slow" advTm="704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A4781-BBFB-4769-BFD8-CF3A70D8724E}"/>
              </a:ext>
            </a:extLst>
          </p:cNvPr>
          <p:cNvSpPr>
            <a:spLocks noGrp="1"/>
          </p:cNvSpPr>
          <p:nvPr>
            <p:ph type="title"/>
          </p:nvPr>
        </p:nvSpPr>
        <p:spPr/>
        <p:txBody>
          <a:bodyPr/>
          <a:lstStyle/>
          <a:p>
            <a:r>
              <a:rPr lang="en-US" dirty="0">
                <a:latin typeface="Bodoni MT" panose="02070603080606020203" pitchFamily="18" charset="0"/>
              </a:rPr>
              <a:t>Future Business Model</a:t>
            </a:r>
          </a:p>
        </p:txBody>
      </p:sp>
      <p:sp>
        <p:nvSpPr>
          <p:cNvPr id="3" name="Content Placeholder 2">
            <a:extLst>
              <a:ext uri="{FF2B5EF4-FFF2-40B4-BE49-F238E27FC236}">
                <a16:creationId xmlns:a16="http://schemas.microsoft.com/office/drawing/2014/main" id="{EA7BDAF4-839B-4BA5-A26E-C61686FF0661}"/>
              </a:ext>
            </a:extLst>
          </p:cNvPr>
          <p:cNvSpPr>
            <a:spLocks noGrp="1"/>
          </p:cNvSpPr>
          <p:nvPr>
            <p:ph idx="1"/>
          </p:nvPr>
        </p:nvSpPr>
        <p:spPr>
          <a:xfrm>
            <a:off x="706731" y="1604433"/>
            <a:ext cx="10131425" cy="3649133"/>
          </a:xfrm>
        </p:spPr>
        <p:txBody>
          <a:bodyPr/>
          <a:lstStyle/>
          <a:p>
            <a:r>
              <a:rPr lang="en-US" dirty="0"/>
              <a:t>The vice president of the American Institute of Certified Public Accountants (AICPA), Mark </a:t>
            </a:r>
            <a:r>
              <a:rPr lang="en-US" dirty="0" err="1"/>
              <a:t>Koziel</a:t>
            </a:r>
            <a:r>
              <a:rPr lang="en-US" dirty="0"/>
              <a:t>, suggests one change that accounting firms could apply is to reexamine their business model to be ready for the future. </a:t>
            </a:r>
          </a:p>
          <a:p>
            <a:r>
              <a:rPr lang="en-US" dirty="0"/>
              <a:t>Most firms have many workers doing mediocre tasks and a few top executives that hold all the power. This needs to change and it will change with the introduction of automation and outsourcing. These will complete routine daily activities. This will make it possible for there to be more middle management roles in the firm.</a:t>
            </a:r>
          </a:p>
        </p:txBody>
      </p:sp>
      <p:pic>
        <p:nvPicPr>
          <p:cNvPr id="5" name="Picture 4" descr="A picture containing clipart&#10;&#10;Description automatically generated">
            <a:extLst>
              <a:ext uri="{FF2B5EF4-FFF2-40B4-BE49-F238E27FC236}">
                <a16:creationId xmlns:a16="http://schemas.microsoft.com/office/drawing/2014/main" id="{38B39857-D53D-4BFD-A09A-8014A20D4F52}"/>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4703763" y="4792134"/>
            <a:ext cx="2095500" cy="8096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Box 5">
            <a:extLst>
              <a:ext uri="{FF2B5EF4-FFF2-40B4-BE49-F238E27FC236}">
                <a16:creationId xmlns:a16="http://schemas.microsoft.com/office/drawing/2014/main" id="{B359B519-637B-481C-887A-473609C5099E}"/>
              </a:ext>
            </a:extLst>
          </p:cNvPr>
          <p:cNvSpPr txBox="1"/>
          <p:nvPr/>
        </p:nvSpPr>
        <p:spPr>
          <a:xfrm>
            <a:off x="4703763" y="5853749"/>
            <a:ext cx="2095500" cy="369332"/>
          </a:xfrm>
          <a:prstGeom prst="rect">
            <a:avLst/>
          </a:prstGeom>
          <a:noFill/>
        </p:spPr>
        <p:txBody>
          <a:bodyPr wrap="square" rtlCol="0">
            <a:spAutoFit/>
          </a:bodyPr>
          <a:lstStyle/>
          <a:p>
            <a:r>
              <a:rPr lang="en-US" sz="900" dirty="0">
                <a:hlinkClick r:id="rId5" tooltip="https://en.wikipedia.org/wiki/American_Institute_of_Certified_Public_Accountants"/>
              </a:rPr>
              <a:t>This Photo</a:t>
            </a:r>
            <a:r>
              <a:rPr lang="en-US" sz="900" dirty="0"/>
              <a:t> by Unknown Author is licensed under </a:t>
            </a:r>
            <a:r>
              <a:rPr lang="en-US" sz="900" dirty="0">
                <a:hlinkClick r:id="rId6" tooltip="https://creativecommons.org/licenses/by-sa/3.0/"/>
              </a:rPr>
              <a:t>CC BY-SA</a:t>
            </a:r>
            <a:endParaRPr lang="en-US" sz="900" dirty="0"/>
          </a:p>
        </p:txBody>
      </p:sp>
      <p:pic>
        <p:nvPicPr>
          <p:cNvPr id="12" name="Audio 11">
            <a:hlinkClick r:id="" action="ppaction://media"/>
            <a:extLst>
              <a:ext uri="{FF2B5EF4-FFF2-40B4-BE49-F238E27FC236}">
                <a16:creationId xmlns:a16="http://schemas.microsoft.com/office/drawing/2014/main" id="{4FF978FD-DA34-42A8-A5EA-5CA25BFC772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05704520"/>
      </p:ext>
    </p:extLst>
  </p:cSld>
  <p:clrMapOvr>
    <a:masterClrMapping/>
  </p:clrMapOvr>
  <mc:AlternateContent xmlns:mc="http://schemas.openxmlformats.org/markup-compatibility/2006">
    <mc:Choice xmlns:p14="http://schemas.microsoft.com/office/powerpoint/2010/main" Requires="p14">
      <p:transition spd="slow" p14:dur="2000" advTm="50937"/>
    </mc:Choice>
    <mc:Fallback>
      <p:transition spd="slow" advTm="509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61DDDE80-2DFA-4F2A-B66F-72059846BDAA}"/>
    </a:ext>
  </a:extLst>
</a:theme>
</file>

<file path=docProps/app.xml><?xml version="1.0" encoding="utf-8"?>
<Properties xmlns="http://schemas.openxmlformats.org/officeDocument/2006/extended-properties" xmlns:vt="http://schemas.openxmlformats.org/officeDocument/2006/docPropsVTypes">
  <Template>TM03457452[[fn=Celestial]]</Template>
  <TotalTime>810</TotalTime>
  <Words>1035</Words>
  <Application>Microsoft Office PowerPoint</Application>
  <PresentationFormat>Widescreen</PresentationFormat>
  <Paragraphs>108</Paragraphs>
  <Slides>13</Slides>
  <Notes>0</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Bodoni MT</vt:lpstr>
      <vt:lpstr>Book Antiqua</vt:lpstr>
      <vt:lpstr>Bookman Old Style</vt:lpstr>
      <vt:lpstr>Calibri</vt:lpstr>
      <vt:lpstr>Calibri Light</vt:lpstr>
      <vt:lpstr>Celestial</vt:lpstr>
      <vt:lpstr>A Content Analysis of the Association for Accounting Marketing Blog</vt:lpstr>
      <vt:lpstr>Introduction</vt:lpstr>
      <vt:lpstr>CPA Growth Trends</vt:lpstr>
      <vt:lpstr>PowerPoint Presentation</vt:lpstr>
      <vt:lpstr>Emerging Technologies</vt:lpstr>
      <vt:lpstr>Emerging Technologies (continued)</vt:lpstr>
      <vt:lpstr>Employee Retention</vt:lpstr>
      <vt:lpstr>Onboarding </vt:lpstr>
      <vt:lpstr>Future Business Model</vt:lpstr>
      <vt:lpstr>Business Development</vt:lpstr>
      <vt:lpstr>Accounting Firm Growth</vt:lpstr>
      <vt:lpstr>Conclusion </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Content Analysis of the Association of Accounting Marketing Blog</dc:title>
  <dc:creator>Raveena Bhakta</dc:creator>
  <cp:lastModifiedBy>Raveena Bhakta</cp:lastModifiedBy>
  <cp:revision>60</cp:revision>
  <dcterms:created xsi:type="dcterms:W3CDTF">2019-01-24T03:39:55Z</dcterms:created>
  <dcterms:modified xsi:type="dcterms:W3CDTF">2019-02-06T05:26:47Z</dcterms:modified>
</cp:coreProperties>
</file>

<file path=docProps/thumbnail.jpeg>
</file>